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96A"/>
    <a:srgbClr val="1A5B64"/>
    <a:srgbClr val="125E4A"/>
    <a:srgbClr val="00727E"/>
    <a:srgbClr val="03A16C"/>
    <a:srgbClr val="00589A"/>
    <a:srgbClr val="00AABC"/>
    <a:srgbClr val="69F1FF"/>
    <a:srgbClr val="007D8A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2817" y="11042021"/>
            <a:ext cx="23435378" cy="11411803"/>
          </a:xfrm>
        </p:spPr>
        <p:txBody>
          <a:bodyPr anchor="b">
            <a:normAutofit/>
          </a:bodyPr>
          <a:lstStyle>
            <a:lvl1pPr algn="ctr">
              <a:defRPr sz="178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2817" y="22453805"/>
            <a:ext cx="23435378" cy="6551219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5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26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54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053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566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08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572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75" y="3370155"/>
            <a:ext cx="25341925" cy="2392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571" y="28487403"/>
            <a:ext cx="25707638" cy="3391290"/>
          </a:xfrm>
        </p:spPr>
        <p:txBody>
          <a:bodyPr anchor="b">
            <a:normAutofit/>
          </a:bodyPr>
          <a:lstStyle>
            <a:lvl1pPr algn="ctr">
              <a:defRPr sz="926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5843" y="4336898"/>
            <a:ext cx="24115842" cy="2200035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6620"/>
            </a:lvl1pPr>
            <a:lvl2pPr marL="1513378" indent="0">
              <a:buNone/>
              <a:defRPr sz="6620"/>
            </a:lvl2pPr>
            <a:lvl3pPr marL="3026755" indent="0">
              <a:buNone/>
              <a:defRPr sz="6620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8543" y="31878700"/>
            <a:ext cx="25703755" cy="4258657"/>
          </a:xfrm>
        </p:spPr>
        <p:txBody>
          <a:bodyPr anchor="t"/>
          <a:lstStyle>
            <a:lvl1pPr marL="0" indent="0" algn="ctr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244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543" y="3796675"/>
            <a:ext cx="25703755" cy="22054470"/>
          </a:xfrm>
        </p:spPr>
        <p:txBody>
          <a:bodyPr anchor="ctr"/>
          <a:lstStyle>
            <a:lvl1pPr>
              <a:defRPr sz="105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8543" y="26802122"/>
            <a:ext cx="25703755" cy="9371464"/>
          </a:xfrm>
        </p:spPr>
        <p:txBody>
          <a:bodyPr anchor="ctr"/>
          <a:lstStyle>
            <a:lvl1pPr marL="0" indent="0" algn="ctr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84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297" y="3803932"/>
            <a:ext cx="23094566" cy="18675860"/>
          </a:xfrm>
        </p:spPr>
        <p:txBody>
          <a:bodyPr anchor="ctr"/>
          <a:lstStyle>
            <a:lvl1pPr>
              <a:defRPr sz="105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271592" y="22526777"/>
            <a:ext cx="21728037" cy="3324378"/>
          </a:xfrm>
        </p:spPr>
        <p:txBody>
          <a:bodyPr anchor="t">
            <a:normAutofit/>
          </a:bodyPr>
          <a:lstStyle>
            <a:lvl1pPr marL="0" indent="0" algn="r">
              <a:buNone/>
              <a:defRPr sz="4634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8543" y="26859362"/>
            <a:ext cx="25703755" cy="92945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2076933" y="5453252"/>
            <a:ext cx="1513364" cy="3649029"/>
          </a:xfrm>
          <a:prstGeom prst="rect">
            <a:avLst/>
          </a:prstGeom>
        </p:spPr>
        <p:txBody>
          <a:bodyPr vert="horz" lIns="302673" tIns="151336" rIns="302673" bIns="15133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6481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12412" y="18303585"/>
            <a:ext cx="1513364" cy="3649029"/>
          </a:xfrm>
          <a:prstGeom prst="rect">
            <a:avLst/>
          </a:prstGeom>
        </p:spPr>
        <p:txBody>
          <a:bodyPr vert="horz" lIns="302673" tIns="151336" rIns="302673" bIns="15133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6481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7424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543" y="13272226"/>
            <a:ext cx="25703755" cy="15673967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8522" y="29019685"/>
            <a:ext cx="25699872" cy="7117671"/>
          </a:xfrm>
        </p:spPr>
        <p:txBody>
          <a:bodyPr anchor="t"/>
          <a:lstStyle>
            <a:lvl1pPr marL="0" indent="0" algn="ctr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6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68543" y="3803932"/>
            <a:ext cx="25703755" cy="6055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268543" y="11768415"/>
            <a:ext cx="8194865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7944" b="0">
                <a:solidFill>
                  <a:schemeClr val="tx1"/>
                </a:solidFill>
              </a:defRPr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268543" y="16047839"/>
            <a:ext cx="8194865" cy="20089517"/>
          </a:xfrm>
        </p:spPr>
        <p:txBody>
          <a:bodyPr anchor="t">
            <a:normAutofit/>
          </a:bodyPr>
          <a:lstStyle>
            <a:lvl1pPr marL="0" indent="0" algn="ctr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39191" y="11768415"/>
            <a:ext cx="8194865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7944" b="0">
                <a:solidFill>
                  <a:schemeClr val="tx1"/>
                </a:solidFill>
              </a:defRPr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026093" y="16047839"/>
            <a:ext cx="8194865" cy="20089517"/>
          </a:xfrm>
        </p:spPr>
        <p:txBody>
          <a:bodyPr anchor="t">
            <a:normAutofit/>
          </a:bodyPr>
          <a:lstStyle>
            <a:lvl1pPr marL="0" indent="0" algn="ctr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7430" y="11768415"/>
            <a:ext cx="8194865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7944" b="0">
                <a:solidFill>
                  <a:schemeClr val="tx1"/>
                </a:solidFill>
              </a:defRPr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9777430" y="16047839"/>
            <a:ext cx="8194865" cy="20089517"/>
          </a:xfrm>
        </p:spPr>
        <p:txBody>
          <a:bodyPr anchor="t">
            <a:normAutofit/>
          </a:bodyPr>
          <a:lstStyle>
            <a:lvl1pPr marL="0" indent="0" algn="ctr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6665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27" y="11394605"/>
            <a:ext cx="8371318" cy="11441487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50" y="11394605"/>
            <a:ext cx="8371318" cy="11441487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288" y="11394605"/>
            <a:ext cx="8371318" cy="1144148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268543" y="3803932"/>
            <a:ext cx="25703755" cy="6055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268543" y="24361802"/>
            <a:ext cx="8194865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6620" b="0">
                <a:solidFill>
                  <a:schemeClr val="tx1"/>
                </a:solidFill>
              </a:defRPr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527493" y="12098938"/>
            <a:ext cx="7676965" cy="1000250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5296"/>
            </a:lvl2pPr>
            <a:lvl3pPr marL="3026755" indent="0">
              <a:buNone/>
              <a:defRPr sz="5296"/>
            </a:lvl3pPr>
            <a:lvl4pPr marL="4540133" indent="0">
              <a:buNone/>
              <a:defRPr sz="5296"/>
            </a:lvl4pPr>
            <a:lvl5pPr marL="6053511" indent="0">
              <a:buNone/>
              <a:defRPr sz="5296"/>
            </a:lvl5pPr>
            <a:lvl6pPr marL="7566889" indent="0">
              <a:buNone/>
              <a:defRPr sz="5296"/>
            </a:lvl6pPr>
            <a:lvl7pPr marL="9080266" indent="0">
              <a:buNone/>
              <a:defRPr sz="5296"/>
            </a:lvl7pPr>
            <a:lvl8pPr marL="10593644" indent="0">
              <a:buNone/>
              <a:defRPr sz="5296"/>
            </a:lvl8pPr>
            <a:lvl9pPr marL="12107022" indent="0">
              <a:buNone/>
              <a:defRPr sz="529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68543" y="27957713"/>
            <a:ext cx="8194865" cy="8179659"/>
          </a:xfrm>
        </p:spPr>
        <p:txBody>
          <a:bodyPr anchor="t">
            <a:normAutofit/>
          </a:bodyPr>
          <a:lstStyle>
            <a:lvl1pPr marL="0" indent="0" algn="ctr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29452" y="24361802"/>
            <a:ext cx="8194865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6620" b="0">
                <a:solidFill>
                  <a:schemeClr val="tx1"/>
                </a:solidFill>
              </a:defRPr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1285043" y="12100036"/>
            <a:ext cx="7676965" cy="1003501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5296"/>
            </a:lvl2pPr>
            <a:lvl3pPr marL="3026755" indent="0">
              <a:buNone/>
              <a:defRPr sz="5296"/>
            </a:lvl3pPr>
            <a:lvl4pPr marL="4540133" indent="0">
              <a:buNone/>
              <a:defRPr sz="5296"/>
            </a:lvl4pPr>
            <a:lvl5pPr marL="6053511" indent="0">
              <a:buNone/>
              <a:defRPr sz="5296"/>
            </a:lvl5pPr>
            <a:lvl6pPr marL="7566889" indent="0">
              <a:buNone/>
              <a:defRPr sz="5296"/>
            </a:lvl6pPr>
            <a:lvl7pPr marL="9080266" indent="0">
              <a:buNone/>
              <a:defRPr sz="5296"/>
            </a:lvl7pPr>
            <a:lvl8pPr marL="10593644" indent="0">
              <a:buNone/>
              <a:defRPr sz="5296"/>
            </a:lvl8pPr>
            <a:lvl9pPr marL="12107022" indent="0">
              <a:buNone/>
              <a:defRPr sz="529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1026091" y="27957707"/>
            <a:ext cx="8198224" cy="8179659"/>
          </a:xfrm>
        </p:spPr>
        <p:txBody>
          <a:bodyPr anchor="t">
            <a:normAutofit/>
          </a:bodyPr>
          <a:lstStyle>
            <a:lvl1pPr marL="0" indent="0" algn="ctr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7741" y="24361802"/>
            <a:ext cx="8194865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6620" b="0">
                <a:solidFill>
                  <a:schemeClr val="tx1"/>
                </a:solidFill>
              </a:defRPr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0048342" y="12070945"/>
            <a:ext cx="7676965" cy="10029589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5296"/>
            </a:lvl2pPr>
            <a:lvl3pPr marL="3026755" indent="0">
              <a:buNone/>
              <a:defRPr sz="5296"/>
            </a:lvl3pPr>
            <a:lvl4pPr marL="4540133" indent="0">
              <a:buNone/>
              <a:defRPr sz="5296"/>
            </a:lvl4pPr>
            <a:lvl5pPr marL="6053511" indent="0">
              <a:buNone/>
              <a:defRPr sz="5296"/>
            </a:lvl5pPr>
            <a:lvl6pPr marL="7566889" indent="0">
              <a:buNone/>
              <a:defRPr sz="5296"/>
            </a:lvl6pPr>
            <a:lvl7pPr marL="9080266" indent="0">
              <a:buNone/>
              <a:defRPr sz="5296"/>
            </a:lvl7pPr>
            <a:lvl8pPr marL="10593644" indent="0">
              <a:buNone/>
              <a:defRPr sz="5296"/>
            </a:lvl8pPr>
            <a:lvl9pPr marL="12107022" indent="0">
              <a:buNone/>
              <a:defRPr sz="529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9777430" y="27957695"/>
            <a:ext cx="8194865" cy="8179671"/>
          </a:xfrm>
        </p:spPr>
        <p:txBody>
          <a:bodyPr anchor="t">
            <a:normAutofit/>
          </a:bodyPr>
          <a:lstStyle>
            <a:lvl1pPr marL="0" indent="0" algn="ctr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4258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697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300939" y="3803935"/>
            <a:ext cx="5671357" cy="3233343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8546" y="3803935"/>
            <a:ext cx="19654047" cy="3233343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089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718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03" y="10989149"/>
            <a:ext cx="23809042" cy="11411878"/>
          </a:xfrm>
        </p:spPr>
        <p:txBody>
          <a:bodyPr anchor="b"/>
          <a:lstStyle>
            <a:lvl1pPr algn="ctr">
              <a:defRPr sz="132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903" y="22401011"/>
            <a:ext cx="23809042" cy="9404087"/>
          </a:xfrm>
        </p:spPr>
        <p:txBody>
          <a:bodyPr anchor="t"/>
          <a:lstStyle>
            <a:lvl1pPr marL="0" indent="0" algn="ctr">
              <a:buNone/>
              <a:defRPr sz="6620">
                <a:solidFill>
                  <a:schemeClr val="tx1"/>
                </a:solidFill>
              </a:defRPr>
            </a:lvl1pPr>
            <a:lvl2pPr marL="1513378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25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548" y="10810562"/>
            <a:ext cx="12562948" cy="2532678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99004" y="10810572"/>
            <a:ext cx="12573295" cy="2532679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99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41" y="11046901"/>
            <a:ext cx="12536633" cy="25665017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667" y="11046901"/>
            <a:ext cx="12536633" cy="25665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7130" y="11452070"/>
            <a:ext cx="12105778" cy="3400101"/>
          </a:xfrm>
        </p:spPr>
        <p:txBody>
          <a:bodyPr anchor="b">
            <a:noAutofit/>
          </a:bodyPr>
          <a:lstStyle>
            <a:lvl1pPr marL="0" indent="0" algn="ctr">
              <a:buNone/>
              <a:defRPr sz="7944" b="0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7130" y="14852175"/>
            <a:ext cx="12105778" cy="21285191"/>
          </a:xfrm>
        </p:spPr>
        <p:txBody>
          <a:bodyPr anchor="t">
            <a:normAutofit/>
          </a:bodyPr>
          <a:lstStyle>
            <a:lvl1pPr>
              <a:defRPr sz="5958"/>
            </a:lvl1pPr>
            <a:lvl2pPr>
              <a:defRPr sz="5296"/>
            </a:lvl2pPr>
            <a:lvl3pPr>
              <a:defRPr sz="4634"/>
            </a:lvl3pPr>
            <a:lvl4pPr>
              <a:defRPr sz="3972"/>
            </a:lvl4pPr>
            <a:lvl5pPr>
              <a:defRPr sz="3972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627583" y="11452080"/>
            <a:ext cx="12152913" cy="3400095"/>
          </a:xfrm>
        </p:spPr>
        <p:txBody>
          <a:bodyPr anchor="b">
            <a:noAutofit/>
          </a:bodyPr>
          <a:lstStyle>
            <a:lvl1pPr marL="0" indent="0" algn="ctr">
              <a:buNone/>
              <a:defRPr sz="7944" b="0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627583" y="14852175"/>
            <a:ext cx="12152913" cy="21285191"/>
          </a:xfrm>
        </p:spPr>
        <p:txBody>
          <a:bodyPr anchor="t">
            <a:normAutofit/>
          </a:bodyPr>
          <a:lstStyle>
            <a:lvl1pPr>
              <a:defRPr sz="5958"/>
            </a:lvl1pPr>
            <a:lvl2pPr>
              <a:defRPr sz="5296"/>
            </a:lvl2pPr>
            <a:lvl3pPr>
              <a:defRPr sz="4634"/>
            </a:lvl3pPr>
            <a:lvl4pPr>
              <a:defRPr sz="3972"/>
            </a:lvl4pPr>
            <a:lvl5pPr>
              <a:defRPr sz="3972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397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06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7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548" y="3803932"/>
            <a:ext cx="9202546" cy="11368853"/>
          </a:xfrm>
        </p:spPr>
        <p:txBody>
          <a:bodyPr anchor="b">
            <a:normAutofit/>
          </a:bodyPr>
          <a:lstStyle>
            <a:lvl1pPr algn="ctr">
              <a:defRPr sz="7944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4364" y="3803932"/>
            <a:ext cx="15917935" cy="323334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8548" y="15172788"/>
            <a:ext cx="9202546" cy="20964565"/>
          </a:xfrm>
        </p:spPr>
        <p:txBody>
          <a:bodyPr anchor="t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00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244" y="3805948"/>
            <a:ext cx="11347401" cy="32482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546" y="3805948"/>
            <a:ext cx="12990950" cy="11415154"/>
          </a:xfrm>
        </p:spPr>
        <p:txBody>
          <a:bodyPr anchor="b">
            <a:noAutofit/>
          </a:bodyPr>
          <a:lstStyle>
            <a:lvl1pPr algn="ctr">
              <a:defRPr sz="1059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73317" y="4642526"/>
            <a:ext cx="10477611" cy="3065623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5296"/>
            </a:lvl2pPr>
            <a:lvl3pPr marL="3026755" indent="0">
              <a:buNone/>
              <a:defRPr sz="5296"/>
            </a:lvl3pPr>
            <a:lvl4pPr marL="4540133" indent="0">
              <a:buNone/>
              <a:defRPr sz="5296"/>
            </a:lvl4pPr>
            <a:lvl5pPr marL="6053511" indent="0">
              <a:buNone/>
              <a:defRPr sz="5296"/>
            </a:lvl5pPr>
            <a:lvl6pPr marL="7566889" indent="0">
              <a:buNone/>
              <a:defRPr sz="5296"/>
            </a:lvl6pPr>
            <a:lvl7pPr marL="9080266" indent="0">
              <a:buNone/>
              <a:defRPr sz="5296"/>
            </a:lvl7pPr>
            <a:lvl8pPr marL="10593644" indent="0">
              <a:buNone/>
              <a:defRPr sz="5296"/>
            </a:lvl8pPr>
            <a:lvl9pPr marL="12107022" indent="0">
              <a:buNone/>
              <a:defRPr sz="529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8546" y="15221102"/>
            <a:ext cx="12990950" cy="21067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296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8543" y="3803932"/>
            <a:ext cx="25703755" cy="60556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8543" y="10810572"/>
            <a:ext cx="25703755" cy="253267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062862" y="3671191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1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BAD014-FA36-4114-B3E0-4858DA69CCD4}" type="datetimeFigureOut">
              <a:rPr lang="en-AU" smtClean="0"/>
              <a:t>12/05/2023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8548" y="36711918"/>
            <a:ext cx="16565736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1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101584" y="36711918"/>
            <a:ext cx="1870716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1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B247CA-4EF1-4DC9-B333-F2CC2A590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6103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1513378" rtl="0" eaLnBrk="1" latinLnBrk="0" hangingPunct="1">
        <a:spcBef>
          <a:spcPct val="0"/>
        </a:spcBef>
        <a:buNone/>
        <a:defRPr sz="132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135033" indent="-1012891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66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2383272" indent="-893727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"/>
        <a:defRPr sz="595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3396163" indent="-714982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529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4587799" indent="-714982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"/>
        <a:defRPr sz="463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5541107" indent="-714982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463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6668527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463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7950198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463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9231869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463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10281833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tx2"/>
        </a:buClr>
        <a:buSzPct val="70000"/>
        <a:buFont typeface="Wingdings 2" charset="2"/>
        <a:buChar char=""/>
        <a:defRPr sz="463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microsoft.com/office/2007/relationships/hdphoto" Target="../media/hdphoto16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50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6" Type="http://schemas.microsoft.com/office/2007/relationships/hdphoto" Target="../media/hdphoto7.wdp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37" Type="http://schemas.openxmlformats.org/officeDocument/2006/relationships/image" Target="../media/image24.png"/><Relationship Id="rId40" Type="http://schemas.microsoft.com/office/2007/relationships/hdphoto" Target="../media/hdphoto19.wdp"/><Relationship Id="rId45" Type="http://schemas.openxmlformats.org/officeDocument/2006/relationships/image" Target="../media/image28.png"/><Relationship Id="rId53" Type="http://schemas.microsoft.com/office/2007/relationships/hdphoto" Target="../media/hdphoto25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4" Type="http://schemas.microsoft.com/office/2007/relationships/hdphoto" Target="../media/hdphoto21.wdp"/><Relationship Id="rId52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9.png"/><Relationship Id="rId30" Type="http://schemas.microsoft.com/office/2007/relationships/hdphoto" Target="../media/hdphoto14.wdp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image" Target="../media/image30.png"/><Relationship Id="rId8" Type="http://schemas.microsoft.com/office/2007/relationships/hdphoto" Target="../media/hdphoto3.wdp"/><Relationship Id="rId51" Type="http://schemas.microsoft.com/office/2007/relationships/hdphoto" Target="../media/hdphoto24.wdp"/><Relationship Id="rId3" Type="http://schemas.openxmlformats.org/officeDocument/2006/relationships/image" Target="../media/image7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microsoft.com/office/2007/relationships/hdphoto" Target="../media/hdphoto18.wdp"/><Relationship Id="rId46" Type="http://schemas.openxmlformats.org/officeDocument/2006/relationships/image" Target="../media/image29.png"/><Relationship Id="rId20" Type="http://schemas.microsoft.com/office/2007/relationships/hdphoto" Target="../media/hdphoto9.wdp"/><Relationship Id="rId41" Type="http://schemas.openxmlformats.org/officeDocument/2006/relationships/image" Target="../media/image26.png"/><Relationship Id="rId54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microsoft.com/office/2007/relationships/hdphoto" Target="../media/hdphoto13.wdp"/><Relationship Id="rId36" Type="http://schemas.microsoft.com/office/2007/relationships/hdphoto" Target="../media/hdphoto17.wdp"/><Relationship Id="rId49" Type="http://schemas.microsoft.com/office/2007/relationships/hdphoto" Target="../media/hdphoto2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 Single Corner Rectangle 80"/>
          <p:cNvSpPr/>
          <p:nvPr/>
        </p:nvSpPr>
        <p:spPr>
          <a:xfrm flipH="1">
            <a:off x="5041899" y="41407864"/>
            <a:ext cx="10316917" cy="1374967"/>
          </a:xfrm>
          <a:prstGeom prst="round1Rect">
            <a:avLst/>
          </a:prstGeom>
          <a:solidFill>
            <a:schemeClr val="bg2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5663669" y="4357748"/>
            <a:ext cx="13546274" cy="2604778"/>
          </a:xfrm>
          <a:prstGeom prst="rect">
            <a:avLst/>
          </a:prstGeom>
          <a:solidFill>
            <a:srgbClr val="69F1FF">
              <a:alpha val="4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24000"/>
                  </a:schemeClr>
                </a:gs>
                <a:gs pos="25000">
                  <a:schemeClr val="tx1"/>
                </a:gs>
                <a:gs pos="50000">
                  <a:srgbClr val="69F1FF">
                    <a:alpha val="42000"/>
                  </a:srgbClr>
                </a:gs>
                <a:gs pos="100000">
                  <a:srgbClr val="69F1FF">
                    <a:alpha val="4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0267275" cy="2649983"/>
          </a:xfrm>
          <a:prstGeom prst="rect">
            <a:avLst/>
          </a:prstGeom>
          <a:solidFill>
            <a:schemeClr val="dk1">
              <a:alpha val="4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325160" y="263162"/>
            <a:ext cx="22081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7200" dirty="0">
                <a:latin typeface="Bahnschrift SemiBold SemiConden" panose="020B0502040204020203" pitchFamily="34" charset="0"/>
              </a:rPr>
              <a:t>Streamlining Cloud Platform Document Migration: </a:t>
            </a:r>
            <a:endParaRPr lang="en-AU" sz="7200" dirty="0" smtClean="0">
              <a:latin typeface="Bahnschrift SemiBold SemiConden" panose="020B0502040204020203" pitchFamily="34" charset="0"/>
            </a:endParaRPr>
          </a:p>
          <a:p>
            <a:pPr algn="ctr"/>
            <a:r>
              <a:rPr lang="en-AU" sz="7200" dirty="0" smtClean="0">
                <a:latin typeface="Bahnschrift SemiBold SemiConden" panose="020B0502040204020203" pitchFamily="34" charset="0"/>
              </a:rPr>
              <a:t>Migration Tool Enhancement</a:t>
            </a:r>
            <a:endParaRPr lang="en-AU" sz="72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49804" y="4131159"/>
            <a:ext cx="13213397" cy="10377935"/>
          </a:xfrm>
          <a:prstGeom prst="roundRect">
            <a:avLst/>
          </a:prstGeom>
          <a:solidFill>
            <a:srgbClr val="03A16C">
              <a:alpha val="44706"/>
            </a:srgbClr>
          </a:solidFill>
          <a:ln>
            <a:solidFill>
              <a:srgbClr val="03A16C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1119630" y="14955790"/>
            <a:ext cx="12679845" cy="6570123"/>
          </a:xfrm>
          <a:prstGeom prst="rect">
            <a:avLst/>
          </a:prstGeom>
          <a:noFill/>
          <a:ln>
            <a:gradFill flip="none" rotWithShape="1">
              <a:gsLst>
                <a:gs pos="10000">
                  <a:srgbClr val="69F1FF"/>
                </a:gs>
                <a:gs pos="68000">
                  <a:schemeClr val="accent1">
                    <a:lumMod val="45000"/>
                    <a:lumOff val="55000"/>
                  </a:schemeClr>
                </a:gs>
                <a:gs pos="39000">
                  <a:srgbClr val="22DEB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852853" y="22113841"/>
            <a:ext cx="13213397" cy="9915571"/>
          </a:xfrm>
          <a:prstGeom prst="roundRect">
            <a:avLst/>
          </a:prstGeom>
          <a:solidFill>
            <a:srgbClr val="03A16C">
              <a:alpha val="45000"/>
            </a:srgbClr>
          </a:solidFill>
          <a:ln>
            <a:solidFill>
              <a:srgbClr val="03A16C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16043211" y="4490204"/>
            <a:ext cx="923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Goals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19421252" y="24672370"/>
            <a:ext cx="5780920" cy="13012303"/>
          </a:xfrm>
          <a:prstGeom prst="rect">
            <a:avLst/>
          </a:prstGeom>
          <a:solidFill>
            <a:srgbClr val="24496A">
              <a:alpha val="87000"/>
            </a:srgbClr>
          </a:solidFill>
          <a:ln>
            <a:solidFill>
              <a:srgbClr val="244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15663669" y="6962525"/>
            <a:ext cx="13536268" cy="4773307"/>
          </a:xfrm>
          <a:prstGeom prst="rect">
            <a:avLst/>
          </a:prstGeom>
          <a:solidFill>
            <a:srgbClr val="00AABC">
              <a:alpha val="69000"/>
            </a:srgbClr>
          </a:solidFill>
          <a:ln>
            <a:gradFill flip="none" rotWithShape="1">
              <a:gsLst>
                <a:gs pos="0">
                  <a:srgbClr val="00AABC"/>
                </a:gs>
                <a:gs pos="37000">
                  <a:srgbClr val="00AABC"/>
                </a:gs>
                <a:gs pos="69000">
                  <a:srgbClr val="69F1FF">
                    <a:alpha val="50000"/>
                  </a:srgbClr>
                </a:gs>
                <a:gs pos="100000">
                  <a:srgbClr val="69F1FF">
                    <a:alpha val="52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15663669" y="11699211"/>
            <a:ext cx="13536268" cy="5451830"/>
          </a:xfrm>
          <a:prstGeom prst="rect">
            <a:avLst/>
          </a:prstGeom>
          <a:solidFill>
            <a:srgbClr val="00727E">
              <a:alpha val="71000"/>
            </a:srgbClr>
          </a:solidFill>
          <a:ln>
            <a:gradFill>
              <a:gsLst>
                <a:gs pos="0">
                  <a:srgbClr val="00AABC">
                    <a:alpha val="43000"/>
                  </a:srgbClr>
                </a:gs>
                <a:gs pos="30000">
                  <a:srgbClr val="00AABC">
                    <a:alpha val="48000"/>
                  </a:srgbClr>
                </a:gs>
                <a:gs pos="10000">
                  <a:srgbClr val="00A1B2">
                    <a:alpha val="99000"/>
                  </a:srgbClr>
                </a:gs>
                <a:gs pos="67000">
                  <a:srgbClr val="00727E">
                    <a:alpha val="65000"/>
                  </a:srgbClr>
                </a:gs>
                <a:gs pos="100000">
                  <a:srgbClr val="00727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5665472" y="17151041"/>
            <a:ext cx="13534465" cy="10525860"/>
          </a:xfrm>
          <a:prstGeom prst="rect">
            <a:avLst/>
          </a:prstGeom>
          <a:solidFill>
            <a:srgbClr val="00589A">
              <a:alpha val="57000"/>
            </a:srgbClr>
          </a:solidFill>
          <a:ln>
            <a:gradFill>
              <a:gsLst>
                <a:gs pos="0">
                  <a:srgbClr val="00727E">
                    <a:alpha val="74000"/>
                  </a:srgbClr>
                </a:gs>
                <a:gs pos="32000">
                  <a:srgbClr val="00727E">
                    <a:alpha val="71000"/>
                  </a:srgbClr>
                </a:gs>
                <a:gs pos="83000">
                  <a:srgbClr val="00589A">
                    <a:alpha val="68000"/>
                  </a:srgbClr>
                </a:gs>
                <a:gs pos="100000">
                  <a:srgbClr val="00589A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668" y1="41640" x2="73655" y2="39853"/>
                        <a14:foregroundMark x1="74357" y1="39853" x2="51286" y2="85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6" y="18618650"/>
            <a:ext cx="3289092" cy="243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4" b="89800" l="3196" r="92440">
                        <a14:foregroundMark x1="35074" y1="13985" x2="76228" y2="81914"/>
                        <a14:foregroundMark x1="42634" y1="14721" x2="12471" y2="75710"/>
                        <a14:foregroundMark x1="7249" y1="63197" x2="86594" y2="61619"/>
                        <a14:foregroundMark x1="27514" y1="86646" x2="65783" y2="30389"/>
                        <a14:foregroundMark x1="86048" y1="51420" x2="23461" y2="39748"/>
                        <a14:foregroundMark x1="11925" y1="46793" x2="41465" y2="85804"/>
                        <a14:foregroundMark x1="9041" y1="75710" x2="86048" y2="71714"/>
                        <a14:foregroundMark x1="63991" y1="79600" x2="63991" y2="79600"/>
                        <a14:foregroundMark x1="54170" y1="86646" x2="72175" y2="3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22" y="18618650"/>
            <a:ext cx="3289091" cy="24379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970" l="5392" r="89951">
                        <a14:foregroundMark x1="44853" y1="6926" x2="50735" y2="41126"/>
                        <a14:foregroundMark x1="48775" y1="9957" x2="58088" y2="36364"/>
                        <a14:foregroundMark x1="28186" y1="26840" x2="67892" y2="19913"/>
                        <a14:foregroundMark x1="33578" y1="13853" x2="39951" y2="36797"/>
                        <a14:foregroundMark x1="14461" y1="64502" x2="72304" y2="78355"/>
                        <a14:foregroundMark x1="21324" y1="78788" x2="74755" y2="59307"/>
                        <a14:foregroundMark x1="39951" y1="87446" x2="83088" y2="66667"/>
                        <a14:foregroundMark x1="34069" y1="85714" x2="42892" y2="7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3" y="15856468"/>
            <a:ext cx="1920222" cy="21743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827" l="9804" r="89951">
                        <a14:foregroundMark x1="31127" y1="14719" x2="64951" y2="33333"/>
                        <a14:foregroundMark x1="34559" y1="36797" x2="62500" y2="10823"/>
                        <a14:foregroundMark x1="70343" y1="22944" x2="35049" y2="9091"/>
                        <a14:foregroundMark x1="25245" y1="22511" x2="56127" y2="39827"/>
                        <a14:foregroundMark x1="14951" y1="61905" x2="76716" y2="77922"/>
                        <a14:foregroundMark x1="15931" y1="63636" x2="66422" y2="83983"/>
                        <a14:foregroundMark x1="30147" y1="80952" x2="67402" y2="60173"/>
                        <a14:foregroundMark x1="81127" y1="77489" x2="65931" y2="59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75" y="15862145"/>
            <a:ext cx="1920222" cy="21743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24" b="96510" l="4077" r="89808">
                        <a14:foregroundMark x1="31415" y1="77208" x2="31415" y2="77208"/>
                        <a14:foregroundMark x1="43046" y1="68702" x2="43046" y2="68702"/>
                        <a14:foregroundMark x1="30935" y1="69793" x2="30935" y2="69793"/>
                        <a14:foregroundMark x1="70983" y1="73173" x2="70983" y2="73173"/>
                        <a14:foregroundMark x1="18465" y1="59542" x2="26379" y2="70992"/>
                        <a14:foregroundMark x1="41966" y1="54417" x2="50360" y2="68266"/>
                        <a14:foregroundMark x1="64269" y1="61832" x2="72422" y2="70556"/>
                        <a14:foregroundMark x1="35372" y1="78517" x2="52278" y2="89204"/>
                        <a14:foregroundMark x1="60671" y1="87895" x2="46643" y2="78735"/>
                        <a14:foregroundMark x1="35132" y1="88986" x2="44245" y2="79389"/>
                        <a14:foregroundMark x1="14029" y1="86587" x2="28297" y2="82770"/>
                        <a14:foregroundMark x1="77338" y1="87459" x2="64748" y2="81679"/>
                        <a14:foregroundMark x1="21942" y1="15485" x2="71463" y2="40894"/>
                        <a14:foregroundMark x1="21942" y1="41549" x2="67746" y2="1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15" y="16335110"/>
            <a:ext cx="3886200" cy="427295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33" b="89749" l="3954" r="97493">
                        <a14:backgroundMark x1="42141" y1="48326" x2="42141" y2="48326"/>
                        <a14:backgroundMark x1="42719" y1="50418" x2="42719" y2="50418"/>
                        <a14:backgroundMark x1="50916" y1="51255" x2="50916" y2="51255"/>
                        <a14:backgroundMark x1="60174" y1="51464" x2="60174" y2="51464"/>
                        <a14:backgroundMark x1="60752" y1="48536" x2="60752" y2="48536"/>
                        <a14:backgroundMark x1="43973" y1="48954" x2="58052" y2="48954"/>
                        <a14:backgroundMark x1="41659" y1="59205" x2="62199" y2="58996"/>
                        <a14:backgroundMark x1="62970" y1="56904" x2="43973" y2="56067"/>
                        <a14:backgroundMark x1="41080" y1="54603" x2="63549" y2="54184"/>
                        <a14:backgroundMark x1="65092" y1="52301" x2="65092" y2="52301"/>
                        <a14:backgroundMark x1="65092" y1="45607" x2="65188" y2="60042"/>
                        <a14:backgroundMark x1="64417" y1="47490" x2="62970" y2="48117"/>
                        <a14:backgroundMark x1="39826" y1="46234" x2="39730" y2="60042"/>
                        <a14:backgroundMark x1="37126" y1="53975" x2="37126" y2="53975"/>
                        <a14:backgroundMark x1="37801" y1="53975" x2="37801" y2="53975"/>
                        <a14:backgroundMark x1="67213" y1="53975" x2="67213" y2="53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62" y="15834077"/>
            <a:ext cx="8063906" cy="371701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3008" y1="2830" x2="2757" y2="93711"/>
                        <a14:foregroundMark x1="3759" y1="3459" x2="77694" y2="36164"/>
                        <a14:foregroundMark x1="33333" y1="5031" x2="3258" y2="93711"/>
                        <a14:foregroundMark x1="7268" y1="7862" x2="5514" y2="80818"/>
                        <a14:foregroundMark x1="6767" y1="26730" x2="74436" y2="24843"/>
                        <a14:foregroundMark x1="75439" y1="19182" x2="77193" y2="20126"/>
                        <a14:foregroundMark x1="19298" y1="33019" x2="76692" y2="35535"/>
                        <a14:foregroundMark x1="33835" y1="2516" x2="43108" y2="17925"/>
                        <a14:backgroundMark x1="75689" y1="18553" x2="75689" y2="18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59" y="18317898"/>
            <a:ext cx="584402" cy="46576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57171" y="19557228"/>
            <a:ext cx="1585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Worldox</a:t>
            </a:r>
          </a:p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Platform</a:t>
            </a:r>
            <a:endParaRPr lang="en-AU" sz="3200" dirty="0">
              <a:solidFill>
                <a:schemeClr val="tx2">
                  <a:lumMod val="1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47749" y="19590424"/>
            <a:ext cx="25170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NetDocuments</a:t>
            </a:r>
          </a:p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Platform</a:t>
            </a:r>
            <a:endParaRPr lang="en-AU" sz="3200" dirty="0">
              <a:solidFill>
                <a:schemeClr val="tx2">
                  <a:lumMod val="1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9294" y="15322579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C9204"/>
                </a:solidFill>
                <a:latin typeface="Bahnschrift SemiBold SemiConden" panose="020B0502040204020203" pitchFamily="34" charset="0"/>
              </a:rPr>
              <a:t>Client</a:t>
            </a:r>
            <a:endParaRPr lang="en-AU" sz="3200" dirty="0">
              <a:solidFill>
                <a:srgbClr val="FC920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310983" y="15345169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Client</a:t>
            </a:r>
            <a:endParaRPr lang="en-AU" sz="3200" dirty="0">
              <a:solidFill>
                <a:srgbClr val="00B0F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9112" y="17272322"/>
            <a:ext cx="21224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DoxAdvisors</a:t>
            </a:r>
            <a:endParaRPr lang="en-AU" sz="3000" dirty="0">
              <a:solidFill>
                <a:schemeClr val="tx2">
                  <a:lumMod val="1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62614" y="20375207"/>
            <a:ext cx="3393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2DEBA"/>
                </a:solidFill>
                <a:latin typeface="Bahnschrift SemiBold SemiConden" panose="020B0502040204020203" pitchFamily="34" charset="0"/>
              </a:rPr>
              <a:t>Document Migration</a:t>
            </a:r>
          </a:p>
          <a:p>
            <a:pPr algn="ctr"/>
            <a:r>
              <a:rPr lang="en-US" sz="3200" dirty="0" smtClean="0">
                <a:solidFill>
                  <a:srgbClr val="22DEBA"/>
                </a:solidFill>
                <a:latin typeface="Bahnschrift SemiBold SemiConden" panose="020B0502040204020203" pitchFamily="34" charset="0"/>
              </a:rPr>
              <a:t>Team</a:t>
            </a:r>
            <a:endParaRPr lang="en-AU" sz="3200" dirty="0">
              <a:solidFill>
                <a:srgbClr val="22DEBA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83353" y="4178190"/>
            <a:ext cx="12146295" cy="1020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>
                <a:latin typeface="Bahnschrift SemiBold SemiConden" panose="020B0502040204020203" pitchFamily="34" charset="0"/>
              </a:rPr>
              <a:t>About DoxAdvisors and Project: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DoxAdvisors is a boutique systems integrator that specializes in document management for law firms. DoxAdvisors' expertise and premier partnerships with leading </a:t>
            </a:r>
            <a:r>
              <a:rPr lang="en-US" sz="3000" dirty="0">
                <a:solidFill>
                  <a:srgbClr val="00B0F0"/>
                </a:solidFill>
              </a:rPr>
              <a:t>cloud-based document management </a:t>
            </a:r>
            <a:r>
              <a:rPr lang="en-US" sz="3000" dirty="0" smtClean="0">
                <a:solidFill>
                  <a:srgbClr val="00B0F0"/>
                </a:solidFill>
              </a:rPr>
              <a:t>systems (DMS), </a:t>
            </a:r>
            <a:r>
              <a:rPr lang="en-US" sz="3000" dirty="0"/>
              <a:t>NetDocuments and Worldox, have led to significant growth as the legal industry transitions to digital solutions</a:t>
            </a:r>
            <a:r>
              <a:rPr lang="en-US" sz="3000" dirty="0" smtClean="0"/>
              <a:t>. </a:t>
            </a:r>
          </a:p>
          <a:p>
            <a:pPr>
              <a:lnSpc>
                <a:spcPct val="150000"/>
              </a:lnSpc>
            </a:pPr>
            <a:endParaRPr lang="en-US" sz="3000" dirty="0" smtClean="0"/>
          </a:p>
          <a:p>
            <a:pPr>
              <a:lnSpc>
                <a:spcPct val="150000"/>
              </a:lnSpc>
            </a:pPr>
            <a:r>
              <a:rPr lang="en-US" sz="3000" dirty="0" smtClean="0"/>
              <a:t>With our </a:t>
            </a:r>
            <a:r>
              <a:rPr lang="en-US" sz="3000" dirty="0"/>
              <a:t>unique suite of tools and assets enables clients to migrate seamlessly from Worldox to NetDocuments, DoxAdvisors is well-equipped to help thousands of clients with their migrations</a:t>
            </a:r>
            <a:r>
              <a:rPr lang="en-US" sz="30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3000" dirty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dirty="0"/>
              <a:t>With the recent acquisition of Worldox by </a:t>
            </a:r>
            <a:r>
              <a:rPr lang="en-US" sz="3000" dirty="0" smtClean="0"/>
              <a:t>NetDocuments, the </a:t>
            </a:r>
            <a:r>
              <a:rPr lang="en-US" sz="3000" dirty="0"/>
              <a:t>project </a:t>
            </a:r>
            <a:r>
              <a:rPr lang="en-US" sz="3000" dirty="0">
                <a:solidFill>
                  <a:srgbClr val="00B0F0"/>
                </a:solidFill>
              </a:rPr>
              <a:t>Migration Tool Enhancement </a:t>
            </a:r>
            <a:r>
              <a:rPr lang="en-US" sz="3000" dirty="0"/>
              <a:t>has been initiated with the goal of improving remote work capabilities, security, and compliance.</a:t>
            </a:r>
            <a:endParaRPr lang="en-AU" sz="3000" dirty="0">
              <a:latin typeface="Bahnschrift SemiBold SemiConden" panose="020B0502040204020203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50359" y="22325788"/>
            <a:ext cx="923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Stakeholders</a:t>
            </a:r>
            <a:endParaRPr lang="en-AU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34889" y1="39024" x2="62899" y2="11086"/>
                        <a14:foregroundMark x1="33907" y1="17738" x2="61916" y2="39024"/>
                        <a14:foregroundMark x1="19656" y1="64302" x2="72727" y2="83370"/>
                        <a14:foregroundMark x1="26044" y1="86031" x2="76658" y2="63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46" y="23390565"/>
            <a:ext cx="1303953" cy="144492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647062" y="25795063"/>
            <a:ext cx="112649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ahnschrift SemiBold SemiConden" panose="020B0502040204020203" pitchFamily="34" charset="0"/>
              </a:rPr>
              <a:t>NetDocuments:</a:t>
            </a:r>
          </a:p>
          <a:p>
            <a:r>
              <a:rPr lang="en-US" sz="3000" dirty="0" smtClean="0">
                <a:latin typeface="Bahnschrift SemiBold SemiConden" panose="020B0502040204020203" pitchFamily="34" charset="0"/>
              </a:rPr>
              <a:t>As a cloud document management platform, NetDocuments </a:t>
            </a:r>
            <a:r>
              <a:rPr lang="en-US" sz="3000" dirty="0">
                <a:latin typeface="Bahnschrift SemiBold SemiConden" panose="020B0502040204020203" pitchFamily="34" charset="0"/>
              </a:rPr>
              <a:t>is </a:t>
            </a:r>
            <a:r>
              <a:rPr lang="en-US" sz="3000" dirty="0" smtClean="0">
                <a:latin typeface="Bahnschrift SemiBold SemiConden" panose="020B0502040204020203" pitchFamily="34" charset="0"/>
              </a:rPr>
              <a:t>crucial </a:t>
            </a:r>
            <a:r>
              <a:rPr lang="en-US" sz="3000" dirty="0">
                <a:latin typeface="Bahnschrift SemiBold SemiConden" panose="020B0502040204020203" pitchFamily="34" charset="0"/>
              </a:rPr>
              <a:t>in the success of DoxAdvisors. </a:t>
            </a:r>
            <a:endParaRPr lang="en-US" sz="3000" dirty="0" smtClean="0">
              <a:latin typeface="Bahnschrift SemiBold SemiConden" panose="020B0502040204020203" pitchFamily="34" charset="0"/>
            </a:endParaRPr>
          </a:p>
          <a:p>
            <a:r>
              <a:rPr lang="en-US" sz="3000" dirty="0" smtClean="0"/>
              <a:t>With </a:t>
            </a:r>
            <a:r>
              <a:rPr lang="en-US" sz="3000" dirty="0"/>
              <a:t>its robust features and tailored solutions for the legal industry, </a:t>
            </a:r>
            <a:r>
              <a:rPr lang="en-US" sz="3000" dirty="0" smtClean="0"/>
              <a:t>DoxAdvisors develops procedures to efficiently </a:t>
            </a:r>
            <a:r>
              <a:rPr lang="en-US" sz="3000" dirty="0"/>
              <a:t>migrate documents between platforms with integrity, ultimately benefiting our clients.</a:t>
            </a:r>
            <a:endParaRPr lang="en-AU" sz="3000" b="1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71" b="89974" l="0" r="89985">
                        <a14:foregroundMark x1="9347" y1="48072" x2="77226" y2="49357"/>
                        <a14:foregroundMark x1="21365" y1="21337" x2="67878" y2="21530"/>
                        <a14:foregroundMark x1="69881" y1="23650" x2="69659" y2="51735"/>
                        <a14:foregroundMark x1="21365" y1="22815" x2="21588" y2="51928"/>
                        <a14:foregroundMark x1="7122" y1="38303" x2="85312" y2="39396"/>
                        <a14:foregroundMark x1="24258" y1="12404" x2="64021" y2="52121"/>
                        <a14:foregroundMark x1="35089" y1="7519" x2="65727" y2="36440"/>
                        <a14:foregroundMark x1="57122" y1="72751" x2="62240" y2="72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26" y="25912904"/>
            <a:ext cx="1441041" cy="166339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718604" y="23200540"/>
            <a:ext cx="114039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ahnschrift SemiBold SemiConden" panose="020B0502040204020203" pitchFamily="34" charset="0"/>
              </a:rPr>
              <a:t>Clients:</a:t>
            </a:r>
          </a:p>
          <a:p>
            <a:r>
              <a:rPr lang="en-US" sz="3000" b="1" dirty="0" smtClean="0">
                <a:latin typeface="Bahnschrift SemiBold SemiConden" panose="020B0502040204020203" pitchFamily="34" charset="0"/>
              </a:rPr>
              <a:t>Primary beneficiaries of the project. </a:t>
            </a:r>
          </a:p>
          <a:p>
            <a:r>
              <a:rPr lang="en-US" sz="3000" dirty="0" smtClean="0"/>
              <a:t>As professionals from legal fields, they trust their documents with DoxAdvisors and rely on our processes to ensure a seamless and efficient migration between platforms.</a:t>
            </a:r>
            <a:endParaRPr lang="en-AU" sz="30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24" b="100000" l="530" r="100000">
                        <a14:foregroundMark x1="15232" y1="34180" x2="31126" y2="36490"/>
                        <a14:foregroundMark x1="36954" y1="29099" x2="59470" y2="27252"/>
                        <a14:foregroundMark x1="65828" y1="43418" x2="78013" y2="25404"/>
                        <a14:foregroundMark x1="78808" y1="48499" x2="72185" y2="32794"/>
                        <a14:foregroundMark x1="13642" y1="82679" x2="28212" y2="65127"/>
                        <a14:foregroundMark x1="30861" y1="74365" x2="67417" y2="72979"/>
                        <a14:foregroundMark x1="52318" y1="90069" x2="51523" y2="72055"/>
                        <a14:foregroundMark x1="47285" y1="9700" x2="47815" y2="24480"/>
                        <a14:foregroundMark x1="49404" y1="47575" x2="47550" y2="27252"/>
                        <a14:foregroundMark x1="75099" y1="66051" x2="74834" y2="83603"/>
                        <a14:foregroundMark x1="72185" y1="75289" x2="88344" y2="68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8" y="28978165"/>
            <a:ext cx="1761537" cy="101025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662289" y="28893471"/>
            <a:ext cx="114039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ahnschrift SemiBold SemiConden" panose="020B0502040204020203" pitchFamily="34" charset="0"/>
              </a:rPr>
              <a:t>DoxAdvisors Migration Team:</a:t>
            </a:r>
          </a:p>
          <a:p>
            <a:r>
              <a:rPr lang="en-US" sz="3000" b="1" dirty="0" smtClean="0">
                <a:latin typeface="Bahnschrift SemiBold SemiConden" panose="020B0502040204020203" pitchFamily="34" charset="0"/>
              </a:rPr>
              <a:t>A key stakeholder in the project initiative</a:t>
            </a:r>
            <a:r>
              <a:rPr lang="en-US" sz="3000" dirty="0" smtClean="0">
                <a:latin typeface="Bahnschrift SemiBold SemiConden" panose="020B0502040204020203" pitchFamily="34" charset="0"/>
              </a:rPr>
              <a:t>. </a:t>
            </a:r>
          </a:p>
          <a:p>
            <a:r>
              <a:rPr lang="en-US" sz="3000" dirty="0" err="1" smtClean="0"/>
              <a:t>Utilising</a:t>
            </a:r>
            <a:r>
              <a:rPr lang="en-US" sz="3000" dirty="0" smtClean="0"/>
              <a:t> expertise </a:t>
            </a:r>
            <a:r>
              <a:rPr lang="en-US" sz="3000" dirty="0"/>
              <a:t>and experience in handling complex migration </a:t>
            </a:r>
            <a:r>
              <a:rPr lang="en-US" sz="3000" dirty="0" smtClean="0"/>
              <a:t>procedures. The team ensures </a:t>
            </a:r>
            <a:r>
              <a:rPr lang="en-US" sz="3000" dirty="0"/>
              <a:t>that the project meets its </a:t>
            </a:r>
            <a:r>
              <a:rPr lang="en-US" sz="3000" dirty="0" smtClean="0"/>
              <a:t>goals and milestones. Ultimately leading in </a:t>
            </a:r>
            <a:r>
              <a:rPr lang="en-US" sz="3000" dirty="0"/>
              <a:t>a better </a:t>
            </a:r>
            <a:r>
              <a:rPr lang="en-US" sz="3000" dirty="0" smtClean="0"/>
              <a:t>migration experience for the team and customers.</a:t>
            </a:r>
            <a:endParaRPr lang="en-AU" sz="3000" b="1"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35550"/>
              </p:ext>
            </p:extLst>
          </p:nvPr>
        </p:nvGraphicFramePr>
        <p:xfrm>
          <a:off x="16008846" y="5471052"/>
          <a:ext cx="12886725" cy="106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21404">
                  <a:extLst>
                    <a:ext uri="{9D8B030D-6E8A-4147-A177-3AD203B41FA5}">
                      <a16:colId xmlns:a16="http://schemas.microsoft.com/office/drawing/2014/main" val="601741399"/>
                    </a:ext>
                  </a:extLst>
                </a:gridCol>
                <a:gridCol w="4369746">
                  <a:extLst>
                    <a:ext uri="{9D8B030D-6E8A-4147-A177-3AD203B41FA5}">
                      <a16:colId xmlns:a16="http://schemas.microsoft.com/office/drawing/2014/main" val="938378015"/>
                    </a:ext>
                  </a:extLst>
                </a:gridCol>
                <a:gridCol w="4295575">
                  <a:extLst>
                    <a:ext uri="{9D8B030D-6E8A-4147-A177-3AD203B41FA5}">
                      <a16:colId xmlns:a16="http://schemas.microsoft.com/office/drawing/2014/main" val="4227508313"/>
                    </a:ext>
                  </a:extLst>
                </a:gridCol>
              </a:tblGrid>
              <a:tr h="920003">
                <a:tc>
                  <a:txBody>
                    <a:bodyPr/>
                    <a:lstStyle/>
                    <a:p>
                      <a:pPr marL="0" marR="0" lvl="0" indent="0" algn="ctr" defTabSz="1513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/>
                        <a:t>Minimize procedural errors</a:t>
                      </a:r>
                      <a:r>
                        <a:rPr lang="en-US" sz="3200" baseline="0" dirty="0" smtClean="0"/>
                        <a:t> </a:t>
                      </a:r>
                      <a:endParaRPr lang="en-US" sz="3200" b="0" baseline="0" dirty="0" smtClean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13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/>
                        <a:t> </a:t>
                      </a:r>
                      <a:r>
                        <a:rPr lang="en-US" sz="3200" b="0" baseline="0" dirty="0" smtClean="0">
                          <a:latin typeface="+mn-lt"/>
                        </a:rPr>
                        <a:t>Improve migration efficiency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/>
                        <a:t>Improve client experience</a:t>
                      </a:r>
                      <a:endParaRPr lang="en-AU" sz="3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577818"/>
                  </a:ext>
                </a:extLst>
              </a:tr>
            </a:tbl>
          </a:graphicData>
        </a:graphic>
      </p:graphicFrame>
      <p:pic>
        <p:nvPicPr>
          <p:cNvPr id="70" name="Picture 69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20080" y1="19846" x2="18091" y2="64933"/>
                        <a14:foregroundMark x1="76541" y1="27553" x2="76541" y2="75530"/>
                        <a14:foregroundMark x1="1789" y1="1349" x2="96024" y2="98266"/>
                        <a14:foregroundMark x1="2187" y1="98651" x2="97614" y2="2697"/>
                        <a14:foregroundMark x1="1392" y1="1734" x2="96819" y2="1927"/>
                        <a14:foregroundMark x1="97614" y1="3276" x2="97614" y2="97495"/>
                        <a14:foregroundMark x1="94433" y1="98073" x2="3976" y2="98459"/>
                        <a14:foregroundMark x1="2982" y1="96339" x2="1590" y2="2119"/>
                        <a14:foregroundMark x1="3777" y1="76686" x2="62425" y2="5202"/>
                        <a14:foregroundMark x1="49702" y1="87476" x2="92247" y2="35838"/>
                        <a14:foregroundMark x1="90855" y1="74952" x2="29026" y2="7900"/>
                        <a14:foregroundMark x1="67992" y1="91715" x2="6561" y2="18690"/>
                        <a14:foregroundMark x1="7555" y1="35645" x2="58052" y2="90944"/>
                        <a14:foregroundMark x1="43738" y1="92678" x2="15507" y2="69942"/>
                        <a14:foregroundMark x1="25249" y1="89981" x2="73956" y2="85164"/>
                        <a14:foregroundMark x1="87078" y1="79383" x2="85089" y2="32755"/>
                        <a14:foregroundMark x1="73360" y1="15607" x2="29225" y2="16956"/>
                        <a14:foregroundMark x1="18489" y1="6358" x2="66402" y2="25626"/>
                        <a14:backgroundMark x1="795" y1="771" x2="795" y2="771"/>
                        <a14:backgroundMark x1="99006" y1="771" x2="99006" y2="771"/>
                        <a14:backgroundMark x1="99205" y1="99037" x2="99205" y2="99037"/>
                        <a14:backgroundMark x1="596" y1="99229" x2="596" y2="99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029" y="5880163"/>
            <a:ext cx="291198" cy="300461"/>
          </a:xfrm>
          <a:prstGeom prst="rect">
            <a:avLst/>
          </a:prstGeom>
          <a:noFill/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20080" y1="19846" x2="18091" y2="64933"/>
                        <a14:foregroundMark x1="76541" y1="27553" x2="76541" y2="75530"/>
                        <a14:foregroundMark x1="1789" y1="1349" x2="96024" y2="98266"/>
                        <a14:foregroundMark x1="2187" y1="98651" x2="97614" y2="2697"/>
                        <a14:foregroundMark x1="1392" y1="1734" x2="96819" y2="1927"/>
                        <a14:foregroundMark x1="97614" y1="3276" x2="97614" y2="97495"/>
                        <a14:foregroundMark x1="94433" y1="98073" x2="3976" y2="98459"/>
                        <a14:foregroundMark x1="2982" y1="96339" x2="1590" y2="2119"/>
                        <a14:foregroundMark x1="3777" y1="76686" x2="62425" y2="5202"/>
                        <a14:foregroundMark x1="49702" y1="87476" x2="92247" y2="35838"/>
                        <a14:foregroundMark x1="90855" y1="74952" x2="29026" y2="7900"/>
                        <a14:foregroundMark x1="67992" y1="91715" x2="6561" y2="18690"/>
                        <a14:foregroundMark x1="7555" y1="35645" x2="58052" y2="90944"/>
                        <a14:foregroundMark x1="43738" y1="92678" x2="15507" y2="69942"/>
                        <a14:foregroundMark x1="25249" y1="89981" x2="73956" y2="85164"/>
                        <a14:foregroundMark x1="87078" y1="79383" x2="85089" y2="32755"/>
                        <a14:foregroundMark x1="73360" y1="15607" x2="29225" y2="16956"/>
                        <a14:foregroundMark x1="18489" y1="6358" x2="66402" y2="25626"/>
                        <a14:backgroundMark x1="795" y1="771" x2="795" y2="771"/>
                        <a14:backgroundMark x1="99006" y1="771" x2="99006" y2="771"/>
                        <a14:backgroundMark x1="99205" y1="99037" x2="99205" y2="99037"/>
                        <a14:backgroundMark x1="596" y1="99229" x2="596" y2="99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929" y="5848292"/>
            <a:ext cx="291198" cy="30046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20080" y1="19846" x2="18091" y2="64933"/>
                        <a14:foregroundMark x1="76541" y1="27553" x2="76541" y2="75530"/>
                        <a14:foregroundMark x1="1789" y1="1349" x2="96024" y2="98266"/>
                        <a14:foregroundMark x1="2187" y1="98651" x2="97614" y2="2697"/>
                        <a14:foregroundMark x1="1392" y1="1734" x2="96819" y2="1927"/>
                        <a14:foregroundMark x1="97614" y1="3276" x2="97614" y2="97495"/>
                        <a14:foregroundMark x1="94433" y1="98073" x2="3976" y2="98459"/>
                        <a14:foregroundMark x1="2982" y1="96339" x2="1590" y2="2119"/>
                        <a14:foregroundMark x1="3777" y1="76686" x2="62425" y2="5202"/>
                        <a14:foregroundMark x1="49702" y1="87476" x2="92247" y2="35838"/>
                        <a14:foregroundMark x1="90855" y1="74952" x2="29026" y2="7900"/>
                        <a14:foregroundMark x1="67992" y1="91715" x2="6561" y2="18690"/>
                        <a14:foregroundMark x1="7555" y1="35645" x2="58052" y2="90944"/>
                        <a14:foregroundMark x1="43738" y1="92678" x2="15507" y2="69942"/>
                        <a14:foregroundMark x1="25249" y1="89981" x2="73956" y2="85164"/>
                        <a14:foregroundMark x1="87078" y1="79383" x2="85089" y2="32755"/>
                        <a14:foregroundMark x1="73360" y1="15607" x2="29225" y2="16956"/>
                        <a14:foregroundMark x1="18489" y1="6358" x2="66402" y2="25626"/>
                        <a14:backgroundMark x1="795" y1="771" x2="795" y2="771"/>
                        <a14:backgroundMark x1="99006" y1="771" x2="99006" y2="771"/>
                        <a14:backgroundMark x1="99205" y1="99037" x2="99205" y2="99037"/>
                        <a14:backgroundMark x1="596" y1="99229" x2="596" y2="99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554" y="5880163"/>
            <a:ext cx="291198" cy="30046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6043210" y="7128433"/>
            <a:ext cx="923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Activities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23108" y1="4315" x2="79595" y2="4762"/>
                        <a14:foregroundMark x1="76486" y1="11905" x2="76216" y2="90476"/>
                        <a14:foregroundMark x1="72297" y1="94940" x2="12838" y2="94643"/>
                        <a14:foregroundMark x1="8919" y1="91815" x2="8243" y2="80655"/>
                        <a14:foregroundMark x1="14459" y1="74851" x2="16216" y2="7292"/>
                        <a14:foregroundMark x1="9730" y1="80060" x2="56216" y2="79762"/>
                        <a14:foregroundMark x1="9324" y1="86905" x2="62703" y2="87500"/>
                        <a14:foregroundMark x1="13378" y1="93006" x2="30676" y2="93304"/>
                        <a14:foregroundMark x1="33108" y1="93452" x2="62838" y2="93304"/>
                        <a14:foregroundMark x1="13378" y1="77976" x2="63108" y2="78125"/>
                        <a14:foregroundMark x1="6892" y1="79762" x2="7838" y2="93006"/>
                        <a14:foregroundMark x1="9730" y1="95982" x2="73108" y2="96280"/>
                        <a14:foregroundMark x1="12162" y1="96577" x2="41081" y2="96577"/>
                        <a14:foregroundMark x1="63784" y1="79018" x2="65541" y2="91220"/>
                        <a14:foregroundMark x1="69189" y1="92857" x2="74324" y2="72619"/>
                        <a14:foregroundMark x1="71622" y1="92113" x2="74595" y2="81399"/>
                        <a14:foregroundMark x1="74595" y1="41964" x2="74324" y2="55952"/>
                        <a14:foregroundMark x1="75676" y1="8036" x2="74459" y2="40179"/>
                        <a14:foregroundMark x1="72027" y1="7589" x2="20270" y2="7143"/>
                        <a14:foregroundMark x1="17027" y1="71131" x2="17027" y2="35417"/>
                        <a14:foregroundMark x1="13243" y1="76786" x2="13243" y2="27232"/>
                        <a14:foregroundMark x1="20946" y1="3423" x2="74459" y2="3274"/>
                        <a14:foregroundMark x1="75405" y1="3423" x2="90541" y2="9821"/>
                        <a14:foregroundMark x1="89459" y1="12946" x2="88649" y2="19792"/>
                        <a14:foregroundMark x1="80946" y1="20685" x2="87973" y2="20387"/>
                        <a14:foregroundMark x1="91351" y1="13393" x2="91486" y2="20238"/>
                        <a14:foregroundMark x1="78784" y1="9375" x2="77838" y2="11161"/>
                        <a14:foregroundMark x1="77838" y1="14583" x2="77703" y2="43452"/>
                        <a14:foregroundMark x1="77703" y1="44345" x2="77703" y2="75893"/>
                        <a14:foregroundMark x1="32973" y1="61905" x2="42838" y2="29613"/>
                        <a14:foregroundMark x1="47703" y1="65327" x2="54595" y2="34821"/>
                        <a14:foregroundMark x1="40405" y1="57292" x2="46622" y2="36607"/>
                        <a14:foregroundMark x1="28649" y1="58780" x2="34189" y2="38095"/>
                        <a14:foregroundMark x1="59054" y1="44940" x2="59865" y2="41964"/>
                        <a14:foregroundMark x1="63919" y1="60119" x2="62162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2">
            <a:off x="16278297" y="8156598"/>
            <a:ext cx="1940445" cy="176213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3424" b="95065" l="2391" r="96373">
                        <a14:foregroundMark x1="39654" y1="43001" x2="66117" y2="44713"/>
                        <a14:foregroundMark x1="58368" y1="62739" x2="39324" y2="23162"/>
                        <a14:foregroundMark x1="38664" y1="72709" x2="58038" y2="31319"/>
                        <a14:foregroundMark x1="50289" y1="62336" x2="41797" y2="50252"/>
                        <a14:foregroundMark x1="62572" y1="53273" x2="48475" y2="27090"/>
                        <a14:foregroundMark x1="52762" y1="67976" x2="48145" y2="26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776">
            <a:off x="18224566" y="8481341"/>
            <a:ext cx="1622563" cy="132828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5608911" y="10202784"/>
            <a:ext cx="5052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Procedure documentation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video creation </a:t>
            </a:r>
            <a:endParaRPr lang="en-AU" sz="3200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250" b="94438" l="3500" r="97250">
                        <a14:foregroundMark x1="15250" y1="33000" x2="33500" y2="64500"/>
                        <a14:foregroundMark x1="16000" y1="56875" x2="36500" y2="42875"/>
                        <a14:foregroundMark x1="13375" y1="44750" x2="24000" y2="37563"/>
                        <a14:foregroundMark x1="25500" y1="63688" x2="37313" y2="55000"/>
                        <a14:foregroundMark x1="27813" y1="77375" x2="64625" y2="77375"/>
                        <a14:foregroundMark x1="27187" y1="80125" x2="53875" y2="80063"/>
                        <a14:foregroundMark x1="53813" y1="89000" x2="65000" y2="78688"/>
                        <a14:foregroundMark x1="54375" y1="65750" x2="55875" y2="66625"/>
                        <a14:foregroundMark x1="33188" y1="22688" x2="60250" y2="22313"/>
                        <a14:foregroundMark x1="28938" y1="19188" x2="53813" y2="18750"/>
                        <a14:foregroundMark x1="53563" y1="13625" x2="58562" y2="17625"/>
                        <a14:foregroundMark x1="28007" y1="25258" x2="54124" y2="25773"/>
                        <a14:foregroundMark x1="26632" y1="74399" x2="50687" y2="74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685" y="7804288"/>
            <a:ext cx="2416420" cy="241642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0136258" y="10219251"/>
            <a:ext cx="4591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Simplify and refractor existing processes</a:t>
            </a:r>
            <a:endParaRPr lang="en-AU" sz="3200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089" b="100000" l="0" r="100000">
                        <a14:foregroundMark x1="22705" y1="31070" x2="23325" y2="60574"/>
                        <a14:foregroundMark x1="13027" y1="62402" x2="36104" y2="32376"/>
                        <a14:foregroundMark x1="13151" y1="33159" x2="37221" y2="62663"/>
                        <a14:foregroundMark x1="50124" y1="60052" x2="49007" y2="35509"/>
                        <a14:foregroundMark x1="50744" y1="26371" x2="48263" y2="28721"/>
                        <a14:foregroundMark x1="65881" y1="64230" x2="94913" y2="62141"/>
                        <a14:foregroundMark x1="41811" y1="44648" x2="22084" y2="59791"/>
                        <a14:foregroundMark x1="50620" y1="66841" x2="50496" y2="58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253" y="8105525"/>
            <a:ext cx="3817340" cy="181394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4503189" y="10202784"/>
            <a:ext cx="4571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Extend capabilities of existing tools and scripts</a:t>
            </a:r>
            <a:endParaRPr lang="en-AU" sz="3200" dirty="0"/>
          </a:p>
        </p:txBody>
      </p:sp>
      <p:sp>
        <p:nvSpPr>
          <p:cNvPr id="89" name="TextBox 88"/>
          <p:cNvSpPr txBox="1"/>
          <p:nvPr/>
        </p:nvSpPr>
        <p:spPr>
          <a:xfrm>
            <a:off x="16008846" y="11901739"/>
            <a:ext cx="923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Outcomes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550" b="98442" l="1496" r="93320">
                        <a14:foregroundMark x1="7876" y1="36022" x2="74576" y2="19707"/>
                        <a14:foregroundMark x1="10668" y1="77360" x2="80957" y2="36847"/>
                        <a14:foregroundMark x1="35394" y1="86251" x2="81854" y2="60770"/>
                        <a14:foregroundMark x1="14257" y1="20807" x2="14257" y2="28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643" y="12860353"/>
            <a:ext cx="1994291" cy="2169263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5940029" y="14920655"/>
            <a:ext cx="49567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Document procedures for various migration formats. Prepared for video recording or review usage.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16008846" y="17364866"/>
            <a:ext cx="923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Significance &amp; Benefits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0" b="100000" l="0" r="99805">
                        <a14:foregroundMark x1="29297" y1="8972" x2="44531" y2="26477"/>
                        <a14:foregroundMark x1="11523" y1="8534" x2="23242" y2="27790"/>
                        <a14:foregroundMark x1="15039" y1="29103" x2="74805" y2="32166"/>
                        <a14:foregroundMark x1="14063" y1="7002" x2="29688" y2="7659"/>
                        <a14:foregroundMark x1="73828" y1="24945" x2="87305" y2="25821"/>
                        <a14:foregroundMark x1="38281" y1="9409" x2="44531" y2="12691"/>
                        <a14:foregroundMark x1="51172" y1="15536" x2="60938" y2="15536"/>
                        <a14:foregroundMark x1="48633" y1="62801" x2="55273" y2="58643"/>
                        <a14:foregroundMark x1="35547" y1="56893" x2="64648" y2="59300"/>
                        <a14:backgroundMark x1="51172" y1="15098" x2="60352" y2="15098"/>
                        <a14:backgroundMark x1="60547" y1="14880" x2="61328" y2="14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92" y="18335039"/>
            <a:ext cx="497376" cy="44394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0" r="98521">
                        <a14:foregroundMark x1="5802" y1="6257" x2="56997" y2="62456"/>
                        <a14:foregroundMark x1="65984" y1="6848" x2="9443" y2="83117"/>
                        <a14:foregroundMark x1="64733" y1="21251" x2="79863" y2="49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913" y="18630724"/>
            <a:ext cx="2094246" cy="2018004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038233" y="18396248"/>
            <a:ext cx="99399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Bahnschrift SemiBold SemiConden" panose="020B0502040204020203" pitchFamily="34" charset="0"/>
              </a:rPr>
              <a:t>Integrated and refactored scripts assist the primary migration processes in reaching new milestones.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Enhancing client experience in NetDocuments with improved efficiency and error handling. </a:t>
            </a:r>
            <a:endParaRPr lang="en-AU" sz="30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250" b="97750" l="2750" r="97750">
                        <a14:foregroundMark x1="48750" y1="5250" x2="50500" y2="88750"/>
                        <a14:foregroundMark x1="80000" y1="20500" x2="80000" y2="2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989" y="21617580"/>
            <a:ext cx="1690732" cy="169073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284" y="21786768"/>
            <a:ext cx="903973" cy="1365072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18955666" y="21077126"/>
            <a:ext cx="9939905" cy="347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Bahnschrift SemiBold SemiConden" panose="020B0502040204020203" pitchFamily="34" charset="0"/>
              </a:rPr>
              <a:t>Reduction in workload and improved project delivery rates.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Obtaining first-hand experience in performing </a:t>
            </a:r>
            <a:r>
              <a:rPr lang="en-US" sz="3000" dirty="0" smtClean="0"/>
              <a:t>client migration </a:t>
            </a:r>
            <a:r>
              <a:rPr lang="en-US" sz="3000" dirty="0"/>
              <a:t>projects and validating their effectiveness is essential to achieving project objectives. </a:t>
            </a:r>
            <a:r>
              <a:rPr lang="en-US" sz="3000" dirty="0" smtClean="0"/>
              <a:t> Incidentally, this drives the completion of project.</a:t>
            </a:r>
            <a:endParaRPr lang="en-AU" sz="30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93835" l="0" r="89966">
                        <a14:foregroundMark x1="6444" y1="20852" x2="58731" y2="20602"/>
                        <a14:foregroundMark x1="61781" y1="39198" x2="4870" y2="38596"/>
                        <a14:foregroundMark x1="6099" y1="58346" x2="34333" y2="58346"/>
                        <a14:foregroundMark x1="45499" y1="52331" x2="79193" y2="87368"/>
                        <a14:foregroundMark x1="51894" y1="48421" x2="71520" y2="82206"/>
                        <a14:foregroundMark x1="68126" y1="65313" x2="42991" y2="67018"/>
                        <a14:foregroundMark x1="57059" y1="75739" x2="63945" y2="51479"/>
                        <a14:foregroundMark x1="3788" y1="75990" x2="59124" y2="2055"/>
                        <a14:foregroundMark x1="62715" y1="31128" x2="3050" y2="30025"/>
                        <a14:foregroundMark x1="3542" y1="11128" x2="61633" y2="10777"/>
                        <a14:foregroundMark x1="42745" y1="58446" x2="66552" y2="55990"/>
                        <a14:foregroundMark x1="51156" y1="75238" x2="42991" y2="56491"/>
                        <a14:foregroundMark x1="74865" y1="78296" x2="76685" y2="86266"/>
                        <a14:foregroundMark x1="17757" y1="76341" x2="34481" y2="58596"/>
                        <a14:backgroundMark x1="7132" y1="150" x2="47959" y2="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623" y="25107698"/>
            <a:ext cx="2036254" cy="1998193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8928889" y="24830798"/>
            <a:ext cx="99399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Bahnschrift SemiBold SemiConden" panose="020B0502040204020203" pitchFamily="34" charset="0"/>
              </a:rPr>
              <a:t>Documentation builds the foundation for clarity and apprehension of protocols.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Detailed and succinct recordings will serve as a basis for training and developing further learning materials.</a:t>
            </a:r>
            <a:endParaRPr lang="en-AU" sz="3000" dirty="0"/>
          </a:p>
        </p:txBody>
      </p:sp>
      <p:sp>
        <p:nvSpPr>
          <p:cNvPr id="107" name="Rectangle 106"/>
          <p:cNvSpPr/>
          <p:nvPr/>
        </p:nvSpPr>
        <p:spPr>
          <a:xfrm>
            <a:off x="0" y="1867332"/>
            <a:ext cx="3217762" cy="1439714"/>
          </a:xfrm>
          <a:prstGeom prst="rect">
            <a:avLst/>
          </a:prstGeom>
          <a:solidFill>
            <a:schemeClr val="bg2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5" y="1905766"/>
            <a:ext cx="2185681" cy="1366051"/>
          </a:xfrm>
          <a:prstGeom prst="rect">
            <a:avLst/>
          </a:prstGeom>
        </p:spPr>
      </p:pic>
      <p:sp>
        <p:nvSpPr>
          <p:cNvPr id="108" name="Flowchart: Delay 107"/>
          <p:cNvSpPr/>
          <p:nvPr/>
        </p:nvSpPr>
        <p:spPr>
          <a:xfrm>
            <a:off x="3217496" y="1867332"/>
            <a:ext cx="1233415" cy="1439713"/>
          </a:xfrm>
          <a:prstGeom prst="flowChartDelay">
            <a:avLst/>
          </a:prstGeom>
          <a:solidFill>
            <a:schemeClr val="bg2">
              <a:lumMod val="50000"/>
              <a:lumOff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ounded Rectangle 108"/>
          <p:cNvSpPr/>
          <p:nvPr/>
        </p:nvSpPr>
        <p:spPr>
          <a:xfrm>
            <a:off x="852853" y="32748054"/>
            <a:ext cx="13213397" cy="7972804"/>
          </a:xfrm>
          <a:prstGeom prst="roundRect">
            <a:avLst/>
          </a:prstGeom>
          <a:solidFill>
            <a:srgbClr val="125E4A">
              <a:alpha val="61000"/>
            </a:srgbClr>
          </a:solidFill>
          <a:ln>
            <a:solidFill>
              <a:srgbClr val="125E4A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0" name="TextBox 109"/>
          <p:cNvSpPr txBox="1"/>
          <p:nvPr/>
        </p:nvSpPr>
        <p:spPr>
          <a:xfrm>
            <a:off x="1483353" y="32868793"/>
            <a:ext cx="10107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Prospects in Future Project Development</a:t>
            </a:r>
            <a:endParaRPr lang="en-AU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3424" b="95065" l="2391" r="96373">
                        <a14:foregroundMark x1="39654" y1="43001" x2="66117" y2="44713"/>
                        <a14:foregroundMark x1="58368" y1="62739" x2="39324" y2="23162"/>
                        <a14:foregroundMark x1="38664" y1="72709" x2="58038" y2="31319"/>
                        <a14:foregroundMark x1="50289" y1="62336" x2="41797" y2="50252"/>
                        <a14:foregroundMark x1="62572" y1="53273" x2="48475" y2="27090"/>
                        <a14:foregroundMark x1="52762" y1="67976" x2="48145" y2="26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26" y="34135765"/>
            <a:ext cx="1622563" cy="1328281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6" cstate="print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0" b="96201" l="5963" r="89932">
                        <a14:foregroundMark x1="56794" y1="25831" x2="56500" y2="72460"/>
                        <a14:foregroundMark x1="33236" y1="50237" x2="78299" y2="49288"/>
                        <a14:foregroundMark x1="23363" y1="11016" x2="32258" y2="11396"/>
                        <a14:foregroundMark x1="78006" y1="18139" x2="82209" y2="23457"/>
                        <a14:foregroundMark x1="75171" y1="83381" x2="77126" y2="92308"/>
                        <a14:foregroundMark x1="9971" y1="71605" x2="22092" y2="66952"/>
                        <a14:foregroundMark x1="38793" y1="32636" x2="51509" y2="48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5" y="37456455"/>
            <a:ext cx="1928240" cy="1984786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217496" y="33755404"/>
            <a:ext cx="108487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ahnschrift SemiBold SemiConden" panose="020B0502040204020203" pitchFamily="34" charset="0"/>
              </a:rPr>
              <a:t>Video Guides on Document Migration Processes: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Working in conjunction with the written documentation from this project.  This task requires a high level of understanding of tools and code used and their risks to properly demonstrate migration protocols visually.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37831" y="37144198"/>
            <a:ext cx="108487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ahnschrift SemiBold SemiConden" panose="020B0502040204020203" pitchFamily="34" charset="0"/>
              </a:rPr>
              <a:t>Client Satisfaction Following Document Migration: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To enhance user experience beyond migration procedures, we require a comprehensive understanding of NetDocuments and the current workflow. This knowledge will enable us to identify ways to enhance client satisfaction.</a:t>
            </a:r>
            <a:r>
              <a:rPr lang="en-US" sz="3000" dirty="0" smtClean="0"/>
              <a:t> </a:t>
            </a:r>
          </a:p>
        </p:txBody>
      </p:sp>
      <p:sp>
        <p:nvSpPr>
          <p:cNvPr id="116" name="Rectangle 115"/>
          <p:cNvSpPr/>
          <p:nvPr/>
        </p:nvSpPr>
        <p:spPr>
          <a:xfrm rot="16200000">
            <a:off x="19952567" y="30517062"/>
            <a:ext cx="4705513" cy="13022174"/>
          </a:xfrm>
          <a:prstGeom prst="rect">
            <a:avLst/>
          </a:prstGeom>
          <a:solidFill>
            <a:srgbClr val="24496A">
              <a:alpha val="87000"/>
            </a:srgbClr>
          </a:solidFill>
          <a:ln>
            <a:solidFill>
              <a:srgbClr val="244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TextBox 116"/>
          <p:cNvSpPr txBox="1"/>
          <p:nvPr/>
        </p:nvSpPr>
        <p:spPr>
          <a:xfrm>
            <a:off x="16253044" y="28484638"/>
            <a:ext cx="923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Deliverable: Script Analysis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210387" y="34876335"/>
            <a:ext cx="1116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SemiBold SemiConden" panose="020B0502040204020203" pitchFamily="34" charset="0"/>
              </a:rPr>
              <a:t>Project Deliverable: Legacy Files Processing 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6231227" y="36024768"/>
            <a:ext cx="10417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SemiBold SemiConden" panose="020B0502040204020203" pitchFamily="34" charset="0"/>
              </a:rPr>
              <a:t>Migration procedures for legacy records are distinct from general documents.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In collaboration with the migration team, specific protocols and scripts are devised for handling legacy files. These are thoroughly reviewed, tested, and then implemented for client </a:t>
            </a:r>
            <a:r>
              <a:rPr lang="en-US" sz="3000" dirty="0" smtClean="0"/>
              <a:t>files.</a:t>
            </a:r>
            <a:endParaRPr lang="en-AU" sz="3000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>
                        <a14:foregroundMark x1="46038" y1="2907" x2="64151" y2="16860"/>
                        <a14:foregroundMark x1="12453" y1="9012" x2="80755" y2="9593"/>
                        <a14:foregroundMark x1="41132" y1="5814" x2="58113" y2="5523"/>
                        <a14:foregroundMark x1="47547" y1="2035" x2="53585" y2="1744"/>
                        <a14:foregroundMark x1="85660" y1="9012" x2="95094" y2="29070"/>
                        <a14:foregroundMark x1="94717" y1="11628" x2="95094" y2="87791"/>
                        <a14:foregroundMark x1="93208" y1="96221" x2="9057" y2="96221"/>
                        <a14:foregroundMark x1="5283" y1="93895" x2="4906" y2="11047"/>
                        <a14:foregroundMark x1="16604" y1="18023" x2="16226" y2="87209"/>
                        <a14:foregroundMark x1="24151" y1="87791" x2="84906" y2="87500"/>
                        <a14:foregroundMark x1="84151" y1="81686" x2="85283" y2="17442"/>
                        <a14:foregroundMark x1="76981" y1="17442" x2="24528" y2="17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444" y="36313742"/>
            <a:ext cx="1462475" cy="1898458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6253044" y="29512212"/>
            <a:ext cx="104174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SemiBold SemiConden" panose="020B0502040204020203" pitchFamily="34" charset="0"/>
              </a:rPr>
              <a:t>Project ‘</a:t>
            </a:r>
            <a:r>
              <a:rPr lang="en-US" sz="3200" dirty="0" err="1" smtClean="0">
                <a:latin typeface="Bahnschrift SemiBold SemiConden" panose="020B0502040204020203" pitchFamily="34" charset="0"/>
              </a:rPr>
              <a:t>SQuirreL</a:t>
            </a:r>
            <a:r>
              <a:rPr lang="en-US" sz="3200" dirty="0" smtClean="0">
                <a:latin typeface="Bahnschrift SemiBold SemiConden" panose="020B0502040204020203" pitchFamily="34" charset="0"/>
              </a:rPr>
              <a:t>’, a separate ongoing project to unify all scripts to a SQL format. 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With goals similar to this project, scripts of different formats (SQL, PowerShell &amp; batch) are examined, configured and integrated into SQL scripts. In </a:t>
            </a:r>
            <a:r>
              <a:rPr lang="en-US" sz="3200" dirty="0" smtClean="0"/>
              <a:t>particular, </a:t>
            </a:r>
            <a:r>
              <a:rPr lang="en-US" sz="3200" dirty="0"/>
              <a:t>attention was given to enhancing the dynamic nature of the scripts to facilitate future modifications.</a:t>
            </a:r>
            <a:endParaRPr lang="en-AU" sz="3000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0" b="90000" l="0" r="90000">
                        <a14:foregroundMark x1="5500" y1="49250" x2="18250" y2="49750"/>
                        <a14:foregroundMark x1="78750" y1="39500" x2="79000" y2="33000"/>
                        <a14:foregroundMark x1="79000" y1="40500" x2="78750" y2="46250"/>
                        <a14:foregroundMark x1="79750" y1="53250" x2="78000" y2="65250"/>
                        <a14:foregroundMark x1="79750" y1="72750" x2="77500" y2="84750"/>
                        <a14:foregroundMark x1="81250" y1="12750" x2="79000" y2="20750"/>
                        <a14:foregroundMark x1="75250" y1="24750" x2="79750" y2="1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48288" y="30212170"/>
            <a:ext cx="1932702" cy="1932702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1" y="1"/>
            <a:ext cx="30267274" cy="42794238"/>
          </a:xfrm>
          <a:prstGeom prst="rect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7" name="Round Single Corner Rectangle 126"/>
          <p:cNvSpPr/>
          <p:nvPr/>
        </p:nvSpPr>
        <p:spPr>
          <a:xfrm flipH="1">
            <a:off x="15358819" y="40528068"/>
            <a:ext cx="14885229" cy="2266170"/>
          </a:xfrm>
          <a:prstGeom prst="round1Rect">
            <a:avLst/>
          </a:prstGeom>
          <a:solidFill>
            <a:schemeClr val="bg2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TextBox 127"/>
          <p:cNvSpPr txBox="1"/>
          <p:nvPr/>
        </p:nvSpPr>
        <p:spPr>
          <a:xfrm>
            <a:off x="19645590" y="40777464"/>
            <a:ext cx="56132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Acknowledgements:</a:t>
            </a:r>
          </a:p>
          <a:p>
            <a:r>
              <a:rPr lang="en-AU" sz="2000" dirty="0"/>
              <a:t>I </a:t>
            </a:r>
            <a:r>
              <a:rPr lang="en-AU" sz="2000" dirty="0" smtClean="0"/>
              <a:t>would like to express my gratitude to </a:t>
            </a:r>
            <a:r>
              <a:rPr lang="en-AU" sz="2000" dirty="0" err="1" smtClean="0"/>
              <a:t>DoxAdisors</a:t>
            </a:r>
            <a:r>
              <a:rPr lang="en-AU" sz="2000" dirty="0" smtClean="0"/>
              <a:t>, my peers, mentor and tutor for their personal and professional guidance and support in this project, and life in general.</a:t>
            </a:r>
            <a:endParaRPr lang="en-AU" sz="2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25371797" y="40777464"/>
            <a:ext cx="4598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References/Links:</a:t>
            </a:r>
          </a:p>
          <a:p>
            <a:r>
              <a:rPr lang="en-AU" sz="2000" dirty="0"/>
              <a:t>https://www.doxadvisors.com/doxadvisors-about-us</a:t>
            </a:r>
            <a:br>
              <a:rPr lang="en-AU" sz="2000" dirty="0"/>
            </a:br>
            <a:r>
              <a:rPr lang="en-AU" sz="2000" dirty="0"/>
              <a:t>https://www.netdocuments.com/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298020" y="41469961"/>
            <a:ext cx="4206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My Details:</a:t>
            </a:r>
          </a:p>
          <a:p>
            <a:r>
              <a:rPr lang="en-US" sz="2000" dirty="0" smtClean="0"/>
              <a:t>Name </a:t>
            </a:r>
            <a:r>
              <a:rPr lang="en-US" sz="2000" dirty="0"/>
              <a:t>–</a:t>
            </a:r>
            <a:r>
              <a:rPr lang="en-US" sz="2000" dirty="0" smtClean="0"/>
              <a:t>  Alvis Chan</a:t>
            </a:r>
          </a:p>
          <a:p>
            <a:r>
              <a:rPr lang="en-US" sz="2000" dirty="0" smtClean="0"/>
              <a:t>Email  –  u7287079@anu.edu.au</a:t>
            </a:r>
          </a:p>
          <a:p>
            <a:endParaRPr lang="en-AU" sz="2000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4500" b="95500" l="750" r="100000">
                        <a14:foregroundMark x1="14500" y1="17500" x2="86000" y2="84250"/>
                        <a14:foregroundMark x1="85500" y1="16750" x2="14750" y2="83750"/>
                        <a14:foregroundMark x1="14000" y1="44500" x2="86000" y2="45500"/>
                        <a14:foregroundMark x1="51250" y1="85500" x2="5575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121" y="12639710"/>
            <a:ext cx="2498488" cy="2498488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1240137" y="14843001"/>
            <a:ext cx="75544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 script testing, error analysis and unification </a:t>
            </a:r>
            <a:r>
              <a:rPr lang="en-US" sz="3200" dirty="0"/>
              <a:t>of processes. a more streamlined and efficient migration process, with reduced errors and increased functionality</a:t>
            </a:r>
            <a:endParaRPr lang="en-AU" sz="3200" dirty="0"/>
          </a:p>
        </p:txBody>
      </p:sp>
      <p:sp>
        <p:nvSpPr>
          <p:cNvPr id="85" name="TextBox 84"/>
          <p:cNvSpPr txBox="1"/>
          <p:nvPr/>
        </p:nvSpPr>
        <p:spPr>
          <a:xfrm>
            <a:off x="9777768" y="41475806"/>
            <a:ext cx="598816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Bold SemiConden" panose="020B0502040204020203" pitchFamily="34" charset="0"/>
              </a:rPr>
              <a:t>The poster presentation is available in </a:t>
            </a:r>
            <a:r>
              <a:rPr lang="en-US" sz="2000" dirty="0" smtClean="0">
                <a:latin typeface="Bahnschrift SemiBold SemiConden" panose="020B0502040204020203" pitchFamily="34" charset="0"/>
              </a:rPr>
              <a:t>the QR code or </a:t>
            </a:r>
            <a:r>
              <a:rPr lang="en-US" sz="2000" dirty="0" smtClean="0">
                <a:latin typeface="Bahnschrift SemiBold SemiConden" panose="020B0502040204020203" pitchFamily="34" charset="0"/>
              </a:rPr>
              <a:t>using the link below:</a:t>
            </a:r>
            <a:endParaRPr lang="en-US" sz="20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https://youtu.be/M_ClDWqG5K4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269" y="40701546"/>
            <a:ext cx="1968172" cy="19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4147</TotalTime>
  <Words>708</Words>
  <Application>Microsoft Office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Bahnschrift SemiBold SemiConden</vt:lpstr>
      <vt:lpstr>Gill Sans MT</vt:lpstr>
      <vt:lpstr>Trebuchet MS</vt:lpstr>
      <vt:lpstr>Wingdings 2</vt:lpstr>
      <vt:lpstr>Slate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Alvis</dc:creator>
  <cp:lastModifiedBy>Alvis</cp:lastModifiedBy>
  <cp:revision>79</cp:revision>
  <dcterms:created xsi:type="dcterms:W3CDTF">2023-05-07T09:59:09Z</dcterms:created>
  <dcterms:modified xsi:type="dcterms:W3CDTF">2023-05-11T16:42:27Z</dcterms:modified>
</cp:coreProperties>
</file>